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43"/>
  </p:notesMasterIdLst>
  <p:handoutMasterIdLst>
    <p:handoutMasterId r:id="rId44"/>
  </p:handoutMasterIdLst>
  <p:sldIdLst>
    <p:sldId id="769" r:id="rId7"/>
    <p:sldId id="1630" r:id="rId8"/>
    <p:sldId id="1405" r:id="rId9"/>
    <p:sldId id="630" r:id="rId10"/>
    <p:sldId id="1618" r:id="rId11"/>
    <p:sldId id="1619" r:id="rId12"/>
    <p:sldId id="1576" r:id="rId13"/>
    <p:sldId id="1526" r:id="rId14"/>
    <p:sldId id="1527" r:id="rId15"/>
    <p:sldId id="1592" r:id="rId16"/>
    <p:sldId id="1620" r:id="rId17"/>
    <p:sldId id="1582" r:id="rId18"/>
    <p:sldId id="1594" r:id="rId19"/>
    <p:sldId id="1625" r:id="rId20"/>
    <p:sldId id="1589" r:id="rId21"/>
    <p:sldId id="1627" r:id="rId22"/>
    <p:sldId id="1626" r:id="rId23"/>
    <p:sldId id="1628" r:id="rId24"/>
    <p:sldId id="1602" r:id="rId25"/>
    <p:sldId id="1629" r:id="rId26"/>
    <p:sldId id="1608" r:id="rId27"/>
    <p:sldId id="1581" r:id="rId28"/>
    <p:sldId id="1565" r:id="rId29"/>
    <p:sldId id="1357" r:id="rId30"/>
    <p:sldId id="1623" r:id="rId31"/>
    <p:sldId id="1587" r:id="rId32"/>
    <p:sldId id="1517" r:id="rId33"/>
    <p:sldId id="1585" r:id="rId34"/>
    <p:sldId id="1586" r:id="rId35"/>
    <p:sldId id="1584" r:id="rId36"/>
    <p:sldId id="1498" r:id="rId37"/>
    <p:sldId id="1418" r:id="rId38"/>
    <p:sldId id="1497" r:id="rId39"/>
    <p:sldId id="1427" r:id="rId40"/>
    <p:sldId id="1406" r:id="rId41"/>
    <p:sldId id="1631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17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1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8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0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10.jpeg"/><Relationship Id="rId4" Type="http://schemas.openxmlformats.org/officeDocument/2006/relationships/image" Target="../media/image56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57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hyperlink" Target="http://www.youtube.com/@neuromancer_SciM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6.png"/><Relationship Id="rId7" Type="http://schemas.openxmlformats.org/officeDocument/2006/relationships/image" Target="../media/image7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gif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jdrgona1@jh.edu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jpeg"/><Relationship Id="rId3" Type="http://schemas.openxmlformats.org/officeDocument/2006/relationships/image" Target="../media/image83.png"/><Relationship Id="rId7" Type="http://schemas.openxmlformats.org/officeDocument/2006/relationships/image" Target="../media/image87.jpg"/><Relationship Id="rId12" Type="http://schemas.openxmlformats.org/officeDocument/2006/relationships/image" Target="../media/image92.jpeg"/><Relationship Id="rId17" Type="http://schemas.openxmlformats.org/officeDocument/2006/relationships/image" Target="../media/image97.jpe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jpeg"/><Relationship Id="rId11" Type="http://schemas.openxmlformats.org/officeDocument/2006/relationships/image" Target="../media/image91.jpeg"/><Relationship Id="rId5" Type="http://schemas.openxmlformats.org/officeDocument/2006/relationships/image" Target="../media/image85.jpeg"/><Relationship Id="rId15" Type="http://schemas.openxmlformats.org/officeDocument/2006/relationships/image" Target="../media/image95.jpeg"/><Relationship Id="rId10" Type="http://schemas.openxmlformats.org/officeDocument/2006/relationships/image" Target="../media/image90.jpeg"/><Relationship Id="rId4" Type="http://schemas.openxmlformats.org/officeDocument/2006/relationships/image" Target="../media/image84.jpeg"/><Relationship Id="rId9" Type="http://schemas.openxmlformats.org/officeDocument/2006/relationships/image" Target="../media/image89.jpeg"/><Relationship Id="rId14" Type="http://schemas.openxmlformats.org/officeDocument/2006/relationships/image" Target="../media/image9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</a:t>
            </a:r>
            <a:endParaRPr lang="en-US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@ </a:t>
            </a:r>
            <a:r>
              <a:rPr lang="en-US" sz="1600" dirty="0" err="1">
                <a:latin typeface="Arial"/>
                <a:cs typeface="Arial"/>
              </a:rPr>
              <a:t>CaSE</a:t>
            </a:r>
            <a:r>
              <a:rPr lang="en-US" sz="1600" dirty="0">
                <a:latin typeface="Arial"/>
                <a:cs typeface="Arial"/>
              </a:rPr>
              <a:t> &amp; ROSEI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819362"/>
          </a:xfrm>
        </p:spPr>
        <p:txBody>
          <a:bodyPr/>
          <a:lstStyle/>
          <a:p>
            <a:r>
              <a:rPr lang="en-US" sz="2000" dirty="0"/>
              <a:t>Automatic Differentiation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6537388" y="4443199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pic>
        <p:nvPicPr>
          <p:cNvPr id="12" name="Picture 11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652" y="2001328"/>
            <a:ext cx="2384081" cy="23840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6322603" y="1281447"/>
            <a:ext cx="18886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ea typeface="ヒラギノ角ゴ Pro W3" charset="0"/>
                <a:cs typeface="Arial"/>
              </a:rPr>
              <a:t>Gradient descent </a:t>
            </a:r>
          </a:p>
          <a:p>
            <a:pPr algn="ctr"/>
            <a:r>
              <a:rPr lang="en-US" sz="1500" b="1" dirty="0">
                <a:ea typeface="ヒラギノ角ゴ Pro W3" charset="0"/>
                <a:cs typeface="Arial"/>
              </a:rPr>
              <a:t>algorithm</a:t>
            </a:r>
            <a:endParaRPr lang="en-US" sz="15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87" y="1765237"/>
            <a:ext cx="5471726" cy="29702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1060171" y="1261361"/>
            <a:ext cx="37096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Forward and Backward propagation </a:t>
            </a:r>
          </a:p>
          <a:p>
            <a:pPr algn="ctr"/>
            <a:r>
              <a:rPr lang="en-US" sz="1500" b="1" dirty="0">
                <a:cs typeface="Arial"/>
              </a:rPr>
              <a:t>through computational graph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5770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64368" y="1107698"/>
            <a:ext cx="8365331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489256" y="978378"/>
            <a:ext cx="8168086" cy="3553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435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661047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5470345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Optimal control and 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C5465-275E-AFE9-FD8B-746637EDA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0E6F35B2-2558-B899-0E30-D5ED03C91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2000D576-431B-75D7-406E-E8D7084D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CF34D0EC-27FF-01D0-3B31-D8AC187B2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704B7757-CB90-F99C-D28C-0DB6301D9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67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88B10C5-BC30-0CBA-3732-F82038D4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47394" y="130998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230628"/>
            <a:ext cx="6457951" cy="712347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01" y="993174"/>
            <a:ext cx="8232659" cy="274088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82" y="1166008"/>
            <a:ext cx="199960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Learning-based Digital Twins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230628"/>
            <a:ext cx="6457951" cy="712347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Learning-based Digital Twins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0" y="978935"/>
            <a:ext cx="8011937" cy="28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26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95" y="992851"/>
            <a:ext cx="2486025" cy="248602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533119" y="941394"/>
            <a:ext cx="5493148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solve (L2S) </a:t>
            </a:r>
          </a:p>
          <a:p>
            <a:r>
              <a:rPr lang="en-US" sz="1600" b="1" dirty="0"/>
              <a:t>Energy systems applications</a:t>
            </a:r>
          </a:p>
          <a:p>
            <a:pPr lvl="1"/>
            <a:r>
              <a:rPr lang="en-US" sz="1600" dirty="0"/>
              <a:t>Buildings</a:t>
            </a:r>
          </a:p>
          <a:p>
            <a:pPr lvl="1"/>
            <a:r>
              <a:rPr lang="en-US" sz="1600" dirty="0"/>
              <a:t>Power systems</a:t>
            </a:r>
          </a:p>
          <a:p>
            <a:pPr lvl="1"/>
            <a:r>
              <a:rPr lang="en-US" sz="1600" dirty="0"/>
              <a:t>Wind farms</a:t>
            </a:r>
          </a:p>
          <a:p>
            <a:pPr lvl="1"/>
            <a:r>
              <a:rPr lang="en-US" sz="1600" dirty="0"/>
              <a:t>Energy storage</a:t>
            </a:r>
          </a:p>
          <a:p>
            <a:pPr lvl="1"/>
            <a:r>
              <a:rPr lang="en-US" sz="1600" dirty="0"/>
              <a:t>Transportation networks</a:t>
            </a:r>
          </a:p>
          <a:p>
            <a:pPr lvl="1"/>
            <a:endParaRPr lang="en-US" sz="126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6399096" y="3388485"/>
            <a:ext cx="2488973" cy="1109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hlinkClick r:id="rId3"/>
              </a:rPr>
              <a:t>drgona.github.io</a:t>
            </a: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>
                <a:hlinkClick r:id="rId4"/>
              </a:rPr>
              <a:t>jdrgona1@jh.edu</a:t>
            </a:r>
            <a:r>
              <a:rPr lang="en-US" b="1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858000" cy="630766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196254" y="4399360"/>
            <a:ext cx="2488973" cy="6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50" y="4017463"/>
            <a:ext cx="2393796" cy="10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1464047" y="2305489"/>
            <a:ext cx="1457438" cy="220173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1708374" y="1148513"/>
            <a:ext cx="1043598" cy="11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4140504" y="2328317"/>
            <a:ext cx="1073706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Bruno Jacob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7667978" y="3735807"/>
            <a:ext cx="1145031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188" y="2614504"/>
            <a:ext cx="1145031" cy="11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455265" y="2366890"/>
            <a:ext cx="1114265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411590" y="1164988"/>
            <a:ext cx="1154185" cy="11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6484164" y="2330217"/>
            <a:ext cx="1085850" cy="187314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77" b="6157"/>
          <a:stretch/>
        </p:blipFill>
        <p:spPr>
          <a:xfrm>
            <a:off x="6583097" y="1143725"/>
            <a:ext cx="963025" cy="11566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5381389" y="2311650"/>
            <a:ext cx="1063623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Rahul Birmiwal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2980555" y="2568278"/>
            <a:ext cx="950856" cy="115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2885317" y="3733220"/>
            <a:ext cx="1126559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5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1738390" y="2585925"/>
            <a:ext cx="1009249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1563588" y="3740486"/>
            <a:ext cx="1498889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481470" y="2584252"/>
            <a:ext cx="1014423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481470" y="3744571"/>
            <a:ext cx="999029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5320017" y="2561499"/>
            <a:ext cx="999029" cy="11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5132941" y="3754093"/>
            <a:ext cx="1498889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3937037" y="3759535"/>
            <a:ext cx="1187067" cy="296199"/>
          </a:xfrm>
          <a:prstGeom prst="rect">
            <a:avLst/>
          </a:prstGeom>
        </p:spPr>
        <p:txBody>
          <a:bodyPr vert="horz" lIns="57150" tIns="28575" rIns="57150" bIns="28575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4127818" y="2543249"/>
            <a:ext cx="974278" cy="118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delyn Shapiro">
            <a:extLst>
              <a:ext uri="{FF2B5EF4-FFF2-40B4-BE49-F238E27FC236}">
                <a16:creationId xmlns:a16="http://schemas.microsoft.com/office/drawing/2014/main" id="{38B52378-F390-FDED-E4E5-56040011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00" y="1157732"/>
            <a:ext cx="1138117" cy="11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587C25-F6B0-279B-CDC7-F1D4D84CDAF5}"/>
              </a:ext>
            </a:extLst>
          </p:cNvPr>
          <p:cNvSpPr txBox="1">
            <a:spLocks/>
          </p:cNvSpPr>
          <p:nvPr/>
        </p:nvSpPr>
        <p:spPr>
          <a:xfrm>
            <a:off x="2684545" y="2322418"/>
            <a:ext cx="1457438" cy="220173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Madelyn Shapiro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EC2017-B05A-B224-BDBE-97302C73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00" y="1153147"/>
            <a:ext cx="911933" cy="11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nos Stinis | Department of Applied Mathematics | University of Washington">
            <a:extLst>
              <a:ext uri="{FF2B5EF4-FFF2-40B4-BE49-F238E27FC236}">
                <a16:creationId xmlns:a16="http://schemas.microsoft.com/office/drawing/2014/main" id="{C4AC399F-67BF-3B90-A0C5-798BD759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08" y="2561498"/>
            <a:ext cx="959088" cy="11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AC2B4-5FAF-92FD-04BA-97D2B88CE9CC}"/>
              </a:ext>
            </a:extLst>
          </p:cNvPr>
          <p:cNvSpPr txBox="1"/>
          <p:nvPr/>
        </p:nvSpPr>
        <p:spPr>
          <a:xfrm>
            <a:off x="6717674" y="3759535"/>
            <a:ext cx="999029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Panos Stinis</a:t>
            </a:r>
          </a:p>
        </p:txBody>
      </p:sp>
      <p:pic>
        <p:nvPicPr>
          <p:cNvPr id="5124" name="Picture 4" descr="View brunopjacob's full-sized avatar">
            <a:extLst>
              <a:ext uri="{FF2B5EF4-FFF2-40B4-BE49-F238E27FC236}">
                <a16:creationId xmlns:a16="http://schemas.microsoft.com/office/drawing/2014/main" id="{43750108-9A65-19D7-1838-6FDF80640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18126" b="24932"/>
          <a:stretch/>
        </p:blipFill>
        <p:spPr bwMode="auto">
          <a:xfrm>
            <a:off x="4189145" y="1164988"/>
            <a:ext cx="1009033" cy="11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nja Glavaski">
            <a:extLst>
              <a:ext uri="{FF2B5EF4-FFF2-40B4-BE49-F238E27FC236}">
                <a16:creationId xmlns:a16="http://schemas.microsoft.com/office/drawing/2014/main" id="{32D1E50F-0400-D994-7508-5A687B0E5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2" t="1127" r="30929" b="28394"/>
          <a:stretch/>
        </p:blipFill>
        <p:spPr bwMode="auto">
          <a:xfrm>
            <a:off x="7756409" y="1107139"/>
            <a:ext cx="952980" cy="119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9E85E1-A92E-ABDD-2AE9-6673050D7C18}"/>
              </a:ext>
            </a:extLst>
          </p:cNvPr>
          <p:cNvSpPr txBox="1">
            <a:spLocks/>
          </p:cNvSpPr>
          <p:nvPr/>
        </p:nvSpPr>
        <p:spPr>
          <a:xfrm>
            <a:off x="7639218" y="2322418"/>
            <a:ext cx="1145031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Sonja </a:t>
            </a:r>
            <a:r>
              <a:rPr lang="en-US" sz="875" dirty="0" err="1"/>
              <a:t>Glavaski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267D4-D4EE-4E18-B4B1-CD90413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17F2E-0071-4873-A9D2-F5E68853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834" y="169333"/>
            <a:ext cx="7299416" cy="567062"/>
          </a:xfrm>
        </p:spPr>
        <p:txBody>
          <a:bodyPr/>
          <a:lstStyle/>
          <a:p>
            <a:r>
              <a:rPr lang="en-US" sz="2000" dirty="0"/>
              <a:t>Existing Decision-Making Approaches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CC2DC-15EE-4E14-AF5B-9F87EB223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99"/>
          <a:stretch/>
        </p:blipFill>
        <p:spPr>
          <a:xfrm>
            <a:off x="282229" y="1511201"/>
            <a:ext cx="1944694" cy="26005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AF9671-E82C-4F85-9BCF-6CE7B851D40C}"/>
              </a:ext>
            </a:extLst>
          </p:cNvPr>
          <p:cNvSpPr/>
          <p:nvPr/>
        </p:nvSpPr>
        <p:spPr>
          <a:xfrm>
            <a:off x="628988" y="1132513"/>
            <a:ext cx="317225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cs typeface="Arial"/>
              </a:rPr>
              <a:t>Model-based Optimal Control</a:t>
            </a:r>
            <a:endParaRPr lang="en-US" sz="112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9D6F4-ECBE-4D63-B6A7-906D2CB1A976}"/>
              </a:ext>
            </a:extLst>
          </p:cNvPr>
          <p:cNvSpPr/>
          <p:nvPr/>
        </p:nvSpPr>
        <p:spPr>
          <a:xfrm>
            <a:off x="4963886" y="1132512"/>
            <a:ext cx="34132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ea typeface="ヒラギノ角ゴ Pro W3" charset="0"/>
                <a:cs typeface="Arial"/>
              </a:rPr>
              <a:t>Learning-based Optimal Control</a:t>
            </a:r>
            <a:endParaRPr lang="en-US" sz="1125" dirty="0"/>
          </a:p>
        </p:txBody>
      </p:sp>
      <p:pic>
        <p:nvPicPr>
          <p:cNvPr id="2050" name="Picture 2" descr="DEEP MIND/ALPHA GO - Quantum Gambitz">
            <a:extLst>
              <a:ext uri="{FF2B5EF4-FFF2-40B4-BE49-F238E27FC236}">
                <a16:creationId xmlns:a16="http://schemas.microsoft.com/office/drawing/2014/main" id="{6FCCE55E-FDDF-486E-B2B3-23523FCEE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48"/>
          <a:stretch/>
        </p:blipFill>
        <p:spPr bwMode="auto">
          <a:xfrm>
            <a:off x="6577421" y="1587076"/>
            <a:ext cx="2155336" cy="24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NTU 講義">
            <a:extLst>
              <a:ext uri="{FF2B5EF4-FFF2-40B4-BE49-F238E27FC236}">
                <a16:creationId xmlns:a16="http://schemas.microsoft.com/office/drawing/2014/main" id="{BE7567E9-1785-429E-86DF-A0DB5E27D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 t="23399" r="50000" b="18824"/>
          <a:stretch/>
        </p:blipFill>
        <p:spPr bwMode="auto">
          <a:xfrm>
            <a:off x="4437253" y="1587076"/>
            <a:ext cx="2113387" cy="24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0E012E-5291-4684-88CC-DF90AC69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1"/>
          <a:stretch/>
        </p:blipFill>
        <p:spPr>
          <a:xfrm>
            <a:off x="2216642" y="1511201"/>
            <a:ext cx="2002661" cy="26078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7D98A6-6DB9-4947-9D12-188A5EA28725}"/>
              </a:ext>
            </a:extLst>
          </p:cNvPr>
          <p:cNvSpPr txBox="1"/>
          <p:nvPr/>
        </p:nvSpPr>
        <p:spPr>
          <a:xfrm>
            <a:off x="671447" y="4731953"/>
            <a:ext cx="81277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Drgona J., et al. "All You Need to Know About Model Predictive Control for Buildings." Annual Reviews in Control, September 29, 2020 </a:t>
            </a:r>
          </a:p>
          <a:p>
            <a:r>
              <a:rPr lang="en-US" sz="1000" i="1" dirty="0"/>
              <a:t>G. </a:t>
            </a:r>
            <a:r>
              <a:rPr lang="en-US" sz="1000" i="1" dirty="0" err="1"/>
              <a:t>Dulac</a:t>
            </a:r>
            <a:r>
              <a:rPr lang="en-US" sz="1000" i="1" dirty="0"/>
              <a:t>-Arnold, D. J. Mankowitz, and T. Hester, “Challenges of real-world reinforcement learning,”, 2019.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484D2-078F-80BE-61F5-32EA33F6CF19}"/>
              </a:ext>
            </a:extLst>
          </p:cNvPr>
          <p:cNvSpPr txBox="1"/>
          <p:nvPr/>
        </p:nvSpPr>
        <p:spPr>
          <a:xfrm>
            <a:off x="1533188" y="413162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82767-8F0A-7408-5619-1C34CDC2B391}"/>
              </a:ext>
            </a:extLst>
          </p:cNvPr>
          <p:cNvSpPr txBox="1"/>
          <p:nvPr/>
        </p:nvSpPr>
        <p:spPr>
          <a:xfrm>
            <a:off x="5894044" y="4111720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2692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9" y="169333"/>
            <a:ext cx="6043613" cy="819362"/>
          </a:xfrm>
        </p:spPr>
        <p:txBody>
          <a:bodyPr/>
          <a:lstStyle/>
          <a:p>
            <a:r>
              <a:rPr lang="en-US" sz="1875" dirty="0"/>
              <a:t>Neural Differential Algebraic Equations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8EB46574-0F73-0A9D-9EE6-FE699184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25" y="1064001"/>
            <a:ext cx="3959876" cy="238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084C8-D27B-B120-29D9-193F6FF2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8" y="3931173"/>
            <a:ext cx="4004846" cy="854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6EC42-B512-1481-D6E2-BE5EECEF2712}"/>
              </a:ext>
            </a:extLst>
          </p:cNvPr>
          <p:cNvSpPr txBox="1"/>
          <p:nvPr/>
        </p:nvSpPr>
        <p:spPr>
          <a:xfrm>
            <a:off x="751138" y="3405525"/>
            <a:ext cx="346761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Time stepper architecture is inspired by Lie-Trotter operator splitting method: 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A7055-7DF8-5A2B-AF7B-3560956D7E6B}"/>
              </a:ext>
            </a:extLst>
          </p:cNvPr>
          <p:cNvSpPr txBox="1"/>
          <p:nvPr/>
        </p:nvSpPr>
        <p:spPr>
          <a:xfrm>
            <a:off x="5230938" y="1114720"/>
            <a:ext cx="3515497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Trained with physics-informed loss function: 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D83ED3-23E3-264C-1BA6-70A0981D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278" y="1410859"/>
            <a:ext cx="4063271" cy="352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4807B-F192-BB62-36AF-91D571C72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6" t="4582" b="51331"/>
          <a:stretch/>
        </p:blipFill>
        <p:spPr>
          <a:xfrm>
            <a:off x="5158256" y="1921009"/>
            <a:ext cx="3729811" cy="2031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818438" y="4869177"/>
            <a:ext cx="8053051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J. Koch, M. Shapiro, H. Sharma, D. Vrabie, J. Drgona, </a:t>
            </a:r>
            <a:r>
              <a:rPr lang="en-US" sz="1125" b="1" dirty="0"/>
              <a:t>Neural Differential Algebraic Equations</a:t>
            </a:r>
            <a:r>
              <a:rPr lang="en-US" sz="1125" dirty="0"/>
              <a:t>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5197561" y="4127599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</p:spTree>
    <p:extLst>
      <p:ext uri="{BB962C8B-B14F-4D97-AF65-F5344CB8AC3E}">
        <p14:creationId xmlns:p14="http://schemas.microsoft.com/office/powerpoint/2010/main" val="11078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7029449" cy="651070"/>
          </a:xfrm>
        </p:spPr>
        <p:txBody>
          <a:bodyPr/>
          <a:lstStyle/>
          <a:p>
            <a:r>
              <a:rPr lang="en-US" sz="1875" dirty="0"/>
              <a:t>Learning Stable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58" y="945831"/>
            <a:ext cx="6288251" cy="1783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5071750" y="2854815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638624" y="2960804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Sayak Mukherjee, Ján Drgoňa, Aaron Tuor, Mahantesh Halappanavar, Draguna Vrabie, </a:t>
            </a:r>
            <a:r>
              <a:rPr lang="en-US" sz="1050" b="1" dirty="0"/>
              <a:t>Neural Lyapunov Differentiable Predictive Control</a:t>
            </a:r>
            <a:r>
              <a:rPr lang="en-US" sz="1050" dirty="0"/>
              <a:t>, </a:t>
            </a:r>
            <a:r>
              <a:rPr lang="en-US" sz="1050" dirty="0">
                <a:latin typeface="Lucida Grande"/>
              </a:rPr>
              <a:t>Conference on Decision and Control (CDC), </a:t>
            </a:r>
            <a:r>
              <a:rPr lang="en-US" sz="1050" dirty="0"/>
              <a:t>2022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807993" cy="632063"/>
          </a:xfrm>
        </p:spPr>
        <p:txBody>
          <a:bodyPr/>
          <a:lstStyle/>
          <a:p>
            <a:r>
              <a:rPr lang="en-US" sz="1875" dirty="0"/>
              <a:t>Learning Safe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88820" y="4722532"/>
            <a:ext cx="76992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Wenceslao Shaw Cortez, et al., </a:t>
            </a:r>
            <a:r>
              <a:rPr lang="en-US" sz="1050" b="1" dirty="0"/>
              <a:t>Differentiable Predictive Control with Safety Guarantees: A Control Barrier Function Approach</a:t>
            </a:r>
            <a:r>
              <a:rPr lang="en-US" sz="1050" dirty="0"/>
              <a:t>, </a:t>
            </a:r>
            <a:r>
              <a:rPr lang="en-US" sz="1050" dirty="0">
                <a:latin typeface="Lucida Grande"/>
              </a:rPr>
              <a:t>Conference on Decision and Control (CDC)</a:t>
            </a:r>
            <a:r>
              <a:rPr lang="en-US" sz="1050" b="1" dirty="0"/>
              <a:t>, </a:t>
            </a:r>
            <a:r>
              <a:rPr lang="en-US" sz="1050" dirty="0"/>
              <a:t>2022</a:t>
            </a:r>
          </a:p>
          <a:p>
            <a:endParaRPr lang="en-US" sz="105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54" y="988696"/>
            <a:ext cx="6176566" cy="175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67" y="2884351"/>
            <a:ext cx="2219963" cy="1755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277" y="2883034"/>
            <a:ext cx="2178696" cy="1687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758" y="2815322"/>
            <a:ext cx="2254170" cy="17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893719" cy="775609"/>
          </a:xfrm>
        </p:spPr>
        <p:txBody>
          <a:bodyPr>
            <a:noAutofit/>
          </a:bodyPr>
          <a:lstStyle/>
          <a:p>
            <a:r>
              <a:rPr lang="en-US" sz="2000" dirty="0"/>
              <a:t>Differentiable Parametric Programming:</a:t>
            </a:r>
            <a:br>
              <a:rPr lang="en-US" sz="2000" dirty="0"/>
            </a:br>
            <a:r>
              <a:rPr lang="en-US" sz="20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793216" y="996554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70" y="1229357"/>
            <a:ext cx="4280032" cy="13423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679315" y="1386230"/>
            <a:ext cx="175185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20" dirty="0">
                <a:solidFill>
                  <a:schemeClr val="accent2"/>
                </a:solidFill>
              </a:rPr>
              <a:t>Problem formulation:</a:t>
            </a:r>
            <a:endParaRPr lang="en-US" sz="162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21162D9-ACBA-9C85-D6F8-D2704350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464436" cy="775609"/>
          </a:xfrm>
        </p:spPr>
        <p:txBody>
          <a:bodyPr>
            <a:noAutofit/>
          </a:bodyPr>
          <a:lstStyle/>
          <a:p>
            <a:r>
              <a:rPr lang="en-US" sz="2000" dirty="0"/>
              <a:t>Differentiable Parametric Programming:</a:t>
            </a:r>
            <a:br>
              <a:rPr lang="en-US" sz="2000" dirty="0"/>
            </a:br>
            <a:r>
              <a:rPr lang="en-US" sz="20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793216" y="996554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70" y="1229357"/>
            <a:ext cx="4280032" cy="134239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6078001" y="1195828"/>
            <a:ext cx="1644713" cy="380806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7057005" y="1678476"/>
            <a:ext cx="1142786" cy="380806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7216030" y="2161124"/>
            <a:ext cx="972578" cy="380806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5881917" y="2656229"/>
            <a:ext cx="1175088" cy="380806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3207863" y="2656230"/>
            <a:ext cx="1175088" cy="380806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216012" y="2199713"/>
            <a:ext cx="1508049" cy="380806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679315" y="1386230"/>
            <a:ext cx="175185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20" dirty="0">
                <a:solidFill>
                  <a:schemeClr val="accent2"/>
                </a:solidFill>
              </a:rPr>
              <a:t>Problem formulation:</a:t>
            </a:r>
            <a:endParaRPr lang="en-US" sz="162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8BD2A97-38D0-AA91-7124-60BFA719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464436" cy="775609"/>
          </a:xfrm>
        </p:spPr>
        <p:txBody>
          <a:bodyPr>
            <a:noAutofit/>
          </a:bodyPr>
          <a:lstStyle/>
          <a:p>
            <a:r>
              <a:rPr lang="en-US" sz="2000" dirty="0"/>
              <a:t>Differentiable Parametric Programming:</a:t>
            </a:r>
            <a:br>
              <a:rPr lang="en-US" sz="2000" dirty="0"/>
            </a:br>
            <a:r>
              <a:rPr lang="en-US" sz="20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793216" y="996554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70" y="1229357"/>
            <a:ext cx="4280032" cy="134239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6078001" y="1195828"/>
            <a:ext cx="1644713" cy="380806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7057005" y="1678476"/>
            <a:ext cx="1142786" cy="380806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7216030" y="2161124"/>
            <a:ext cx="972578" cy="380806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5881917" y="2656229"/>
            <a:ext cx="1175088" cy="380806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3207863" y="2656230"/>
            <a:ext cx="1175088" cy="380806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216012" y="2199713"/>
            <a:ext cx="1508049" cy="380806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679315" y="1386230"/>
            <a:ext cx="175185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20" dirty="0">
                <a:solidFill>
                  <a:schemeClr val="accent2"/>
                </a:solidFill>
              </a:rPr>
              <a:t>Problem formulation:</a:t>
            </a:r>
            <a:endParaRPr lang="en-US" sz="162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712859" y="3538877"/>
            <a:ext cx="21011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20" dirty="0" err="1">
                <a:solidFill>
                  <a:schemeClr val="accent2"/>
                </a:solidFill>
              </a:rPr>
              <a:t>Lagrangian</a:t>
            </a:r>
            <a:r>
              <a:rPr lang="en-US" sz="1620" dirty="0">
                <a:solidFill>
                  <a:schemeClr val="accent2"/>
                </a:solidFill>
              </a:rPr>
              <a:t> form:</a:t>
            </a:r>
            <a:endParaRPr lang="en-US" sz="1620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822" y="3292054"/>
            <a:ext cx="5372956" cy="1573325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4937731" y="2656229"/>
            <a:ext cx="249721" cy="633619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6608076" y="3460943"/>
            <a:ext cx="1856610" cy="380806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343890" y="4266210"/>
            <a:ext cx="1757161" cy="504426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Gradient-based optimization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40D933A-BCFD-069D-25A5-D0E83536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09DEE-B693-543F-53FB-0CB137A4AAC4}"/>
              </a:ext>
            </a:extLst>
          </p:cNvPr>
          <p:cNvSpPr/>
          <p:nvPr/>
        </p:nvSpPr>
        <p:spPr>
          <a:xfrm>
            <a:off x="6497889" y="1076171"/>
            <a:ext cx="2576604" cy="170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Buildings today contribute to approximately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40% of the global energy use.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 control solutions governing building energy systems are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inefficient.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CC194C4-B1DF-790F-C437-65628D6F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Model-based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120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9CE65F3-AD64-61C0-66D1-FA0BDDC6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Model-based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33499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11516-DA1E-20A9-E4A4-489CDF772D67}"/>
              </a:ext>
            </a:extLst>
          </p:cNvPr>
          <p:cNvSpPr/>
          <p:nvPr/>
        </p:nvSpPr>
        <p:spPr>
          <a:xfrm>
            <a:off x="6497889" y="257175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duration: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year.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Expertise required: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staff with advanced engineering degree.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553101-3689-6E7A-0E17-02AFCA3B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Model-based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24508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3269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79919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7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1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845237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725941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702924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770474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908623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79208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93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24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335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jor Update of the MFEM Finite Element Library Broadens GPU Support ...">
            <a:extLst>
              <a:ext uri="{FF2B5EF4-FFF2-40B4-BE49-F238E27FC236}">
                <a16:creationId xmlns:a16="http://schemas.microsoft.com/office/drawing/2014/main" id="{83ED4997-C4BB-487D-FEB2-45596DA8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27" y="3691110"/>
            <a:ext cx="835308" cy="8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249</TotalTime>
  <Words>2442</Words>
  <Application>Microsoft Office PowerPoint</Application>
  <PresentationFormat>On-screen Show (16:9)</PresentationFormat>
  <Paragraphs>309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Arial</vt:lpstr>
      <vt:lpstr>Calibri</vt:lpstr>
      <vt:lpstr>Consolas</vt:lpstr>
      <vt:lpstr>Courier New</vt:lpstr>
      <vt:lpstr>Helvetica</vt:lpstr>
      <vt:lpstr>Lucida Grande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</vt:lpstr>
      <vt:lpstr>Optimizing Complex Energy Systems is Hard</vt:lpstr>
      <vt:lpstr>Existing Decision-Making Approaches</vt:lpstr>
      <vt:lpstr>Example: Model-based Optimal Control of Building Energy Systems</vt:lpstr>
      <vt:lpstr>Example: Model-based Optimal Control of Building Energy Systems</vt:lpstr>
      <vt:lpstr>Example: Model-based Optimal Control of Building Energy Systems</vt:lpstr>
      <vt:lpstr>Challenge 1: Heterogenous Modeling Methods</vt:lpstr>
      <vt:lpstr>Challenge 2: Heterogenous Solution Methods</vt:lpstr>
      <vt:lpstr>Challenge 3: Heterogenous Solution Tools</vt:lpstr>
      <vt:lpstr>Scientific Machine Learning (SciML)</vt:lpstr>
      <vt:lpstr>Automatic Differentiation in Machine Learning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with Differentiable System Models</vt:lpstr>
      <vt:lpstr>Learning to Control (L2C) with Differentiable System Models</vt:lpstr>
      <vt:lpstr>NeuroMANCER Scientific Machine Learning Library</vt:lpstr>
      <vt:lpstr>NeuroMANCER Scientific Machine Learning Library</vt:lpstr>
      <vt:lpstr>Learning to Control Building Energy System</vt:lpstr>
      <vt:lpstr>Learning to Control Power System</vt:lpstr>
      <vt:lpstr>Summary</vt:lpstr>
      <vt:lpstr>Acknowledgements</vt:lpstr>
      <vt:lpstr>Metric Learning to Accelerate Convergence of Operator Splitting Methods</vt:lpstr>
      <vt:lpstr>Metric Learning is a Form of Active Set Prediction</vt:lpstr>
      <vt:lpstr>Neural Differential Algebraic Equations</vt:lpstr>
      <vt:lpstr>Networked Dynamical Systems via Universal Differential Equations (UDEs)</vt:lpstr>
      <vt:lpstr>Learning Stable Policies with Neural Lyapunov Functions</vt:lpstr>
      <vt:lpstr>Learning Safe Policies with Control Barrier Functions</vt:lpstr>
      <vt:lpstr>Differentiable Parametric Programming: Generalization of Physics-informed Neural Networks</vt:lpstr>
      <vt:lpstr>Differentiable Parametric Programming: Generalization of Physics-informed Neural Networks</vt:lpstr>
      <vt:lpstr>Differentiable Parametric Programming: Generalization of Physics-informed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6</cp:revision>
  <dcterms:created xsi:type="dcterms:W3CDTF">2024-09-05T00:30:18Z</dcterms:created>
  <dcterms:modified xsi:type="dcterms:W3CDTF">2025-01-23T18:14:33Z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